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323257-83F2-4856-896D-3692F5D56E0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F405AD-687F-4C49-8849-707C2408EE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source=images&amp;cd=&amp;cad=rja&amp;docid=Gy7hQcTrAdU-UM&amp;tbnid=O5aIhzjJjKsGcM:&amp;ved=0CAUQjRw&amp;url=http%3A%2F%2Fchrisbowen.edublogs.org%2F2012%2F11%2F13%2Fmint-challenge-the-sun%2F&amp;ei=IGgSUc3JHYPJyAHTzYCABA&amp;bvm=bv.41934586,d.aWc&amp;psig=AFQjCNGqvLyr-JV1c_HV21xCed1-VcuKUw&amp;ust=13602471904081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Earth%27s+orbit&amp;source=images&amp;cd=&amp;cad=rja&amp;docid=U1XSu4kbPh036M&amp;tbnid=T1dlVYDUnjo17M:&amp;ved=0CAUQjRw&amp;url=http%3A%2F%2Fscijinks.nasa.gov%2Fsolstice&amp;ei=XGsSUbyUGOSvyQGL6oGADg&amp;bvm=bv.41934586,d.aWc&amp;psig=AFQjCNFYLwzlbuYjGhFs9Dy29QHJfspBwA&amp;ust=136024802300815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EArth%27s+rotation&amp;source=images&amp;cd=&amp;cad=rja&amp;docid=-n4nTyb9_r0EcM&amp;tbnid=ALMAifSJjA55vM:&amp;ved=0CAUQjRw&amp;url=https%3A%2F%2Fsites.google.com%2Fsite%2Ffacingtimeoftheearth%2Fhome%2Fdifference-between-earth-s-rotation-time-and-facing-time&amp;ei=iWgSUZrFCOjLyQGwtIGYBQ&amp;bvm=bv.41934586,d.aWc&amp;psig=AFQjCNE_lG8CtR6PRiONhruqRYyWVC02UQ&amp;ust=136024730045847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the+zodiac&amp;source=images&amp;cd=&amp;cad=rja&amp;docid=nCPPJ34ie4BXpM&amp;tbnid=9aXyhteC6TM4kM:&amp;ved=0CAUQjRw&amp;url=http%3A%2F%2Fen.wikipedia.org%2Fwiki%2FFile%3ACelestial_map%2C_signs_of_the_Zodiac_and_lunar_mansions..JPG&amp;ei=4GsSUdaoDYfVyAGq2YG4Cw&amp;psig=AFQjCNHBLjXRHv1fzmIsafpe63-23ygwBw&amp;ust=13602481100428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morning+star&amp;source=images&amp;cd=&amp;cad=rja&amp;docid=jxmyuNlrDp_rVM&amp;tbnid=8c1piTha6cVI2M:&amp;ved=0CAUQjRw&amp;url=http%3A%2F%2Fwordlesstech.com%2F2012%2F07%2F15%2Fa-morning-line-of-stars-and-planets%2F&amp;ei=aWwSUcv6LrH7yAH3-oGYDA&amp;psig=AFQjCNE2P_NdJ4boeQXKeP2MoJYLIug2zw&amp;ust=136024826347678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morning+star&amp;source=images&amp;cd=&amp;cad=rja&amp;docid=bk_WKlH5QV-pwM&amp;tbnid=Nd_9dCiYaa-InM:&amp;ved=0CAUQjRw&amp;url=http%3A%2F%2Fofgraceandpearls.blogspot.com%2F2010%2F07%2Fmorning-star.html&amp;ei=UWwSUdWmEYPEyQHynIHQCA&amp;psig=AFQjCNE2P_NdJ4boeQXKeP2MoJYLIug2zw&amp;ust=136024826347678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moon&amp;source=images&amp;cd=&amp;cad=rja&amp;docid=apGI7YpoFyN-NM&amp;tbnid=OBSuWhzo7TpmnM:&amp;ved=0CAUQjRw&amp;url=http%3A%2F%2Fwww.moonconnection.com%2Fmoon_phases.phtml&amp;ei=p2wSUbrZG4nOyAG-14GwBA&amp;psig=AFQjCNHKUq0DDxFsyCsp24GFCwFmjV6yQQ&amp;ust=13602483536417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seasons&amp;source=images&amp;cd=&amp;cad=rja&amp;docid=agscWobNPpvPBM&amp;tbnid=H-bq15f-lzD0_M:&amp;ved=0CAUQjRw&amp;url=http%3A%2F%2Fwww.123rf.com%2Fphoto_14584887_four-seasons-collage-spring-summer-autumn-winter.html&amp;ei=wmwSUcX-KeK5ywHa2IEo&amp;psig=AFQjCNHqZytQATi6GM79tg6GgtOYti2DWQ&amp;ust=13602483789732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EArth%27s+rotation&amp;source=images&amp;cd=&amp;cad=rja&amp;docid=nvyuAO1lwRwdhM&amp;tbnid=o82PZcO9-woVHM:&amp;ved=0CAUQjRw&amp;url=http%3A%2F%2Fhowdoestheearthmovesample.wikispaces.com%2FEarth's%2BRotation&amp;ei=PWkSUdO5HKmfyQGO94GgDA&amp;bvm=bv.41934586,d.aWc&amp;psig=AFQjCNE_lG8CtR6PRiONhruqRYyWVC02UQ&amp;ust=136024730045847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EArth%27s+rotation&amp;source=images&amp;cd=&amp;cad=rja&amp;docid=se2Hrng096-42M&amp;tbnid=CBF7n7kqijBBlM:&amp;ved=0CAUQjRw&amp;url=http%3A%2F%2Fhidayaresearch.com%2Fislam-and-the-earths-rotation%2F&amp;ei=6GgSUePvN5T8yAGV8ICYBg&amp;bvm=bv.41934586,d.aWc&amp;psig=AFQjCNE_lG8CtR6PRiONhruqRYyWVC02UQ&amp;ust=1360247300458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.google.com/url?sa=i&amp;rct=j&amp;q=EArth%27s+rotation&amp;source=images&amp;cd=&amp;cad=rja&amp;docid=-8st8aGWOi9MgM&amp;tbnid=H41EUrtCd46WEM:&amp;ved=0CAUQjRw&amp;url=http%3A%2F%2Fwww.kidport.com%2Freflib%2Fscience%2Fspace%2FEarth.htm&amp;ei=HGkSUaPTF6XhyQGp8oDIBw&amp;bvm=bv.41934586,d.aWc&amp;psig=AFQjCNE_lG8CtR6PRiONhruqRYyWVC02UQ&amp;ust=136024730045847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stars&amp;source=images&amp;cd=&amp;cad=rja&amp;docid=TFrbw07lchmqZM&amp;tbnid=AaXN0SEsZOeIvM:&amp;ved=0CAUQjRw&amp;url=http%3A%2F%2Fwall.alphacoders.com%2Fbig.php%3Fi%3D177700&amp;ei=62kSUdjCCovyyAHrpYD4Aw&amp;bvm=bv.41934586,d.aWc&amp;psig=AFQjCNH5zloYkOEbiQFSO9gdWBc2P9MTPQ&amp;ust=13602476042417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stars&amp;source=images&amp;cd=&amp;cad=rja&amp;docid=0Q0bgNZAOpknVM&amp;tbnid=uznRCmtz5o_mzM:&amp;ved=0CAUQjRw&amp;url=http%3A%2F%2Fwww.massingenuity.com%2F2012%2F08%2F27%2Faligning-your-stars%2Faligning-stars%2F&amp;ei=uWkSUfjnJYGFyQGD4oCADA&amp;bvm=bv.41934586,d.aWc&amp;psig=AFQjCNH5zloYkOEbiQFSO9gdWBc2P9MTPQ&amp;ust=13602476042417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ecliptic&amp;source=images&amp;cd=&amp;cad=rja&amp;docid=htDTCcPqrgI5MM&amp;tbnid=s2Qgbo0fpNm7zM:&amp;ved=0CAUQjRw&amp;url=http%3A%2F%2Fwww.herongyang.com%2Fastrology_horoscope%2FAstronomy_The_Ecliptic.html&amp;ei=b2oSUceMGIOgyAH654HgDA&amp;bvm=bv.41934586,d.aWc&amp;psig=AFQjCNG3zczgBkLFaWymz7WTE3QQ30L2Yg&amp;ust=13602477490218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ecliptic&amp;source=images&amp;cd=&amp;cad=rja&amp;docid=4ajTMJVlr6wJUM&amp;tbnid=TfVnRDP8npqG1M:&amp;ved=0CAUQjRw&amp;url=http%3A%2F%2Fcommons.wikipedia.org%2Fwiki%2FFile%3ASun-Ecliptic-4Seasons-aDayOnEarth-LookingEast.gif&amp;ei=8moSUeXbMqSwyQG3k4DABg&amp;bvm=bv.41934586,d.aWc&amp;psig=AFQjCNG3zczgBkLFaWymz7WTE3QQ30L2Yg&amp;ust=13602477490218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ecliptic&amp;source=images&amp;cd=&amp;cad=rja&amp;docid=f0RoEeaNm1BriM&amp;tbnid=HCzaQ1oBli8LQM:&amp;ved=0CAUQjRw&amp;url=http%3A%2F%2Ffraterdocetumbra.blogspot.com%2F2011%2F11%2Fliber-pythagoras-2.html&amp;ei=NGsSUYOsEqqZyQHbk4H4BQ&amp;bvm=bv.41934586,d.aWc&amp;psig=AFQjCNG3zczgBkLFaWymz7WTE3QQ30L2Yg&amp;ust=13602477490218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risbowen.edublogs.org/files/2012/11/sun-24txty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794935"/>
            <a:ext cx="6019800" cy="1828090"/>
          </a:xfrm>
        </p:spPr>
        <p:txBody>
          <a:bodyPr>
            <a:normAutofit/>
          </a:bodyPr>
          <a:lstStyle/>
          <a:p>
            <a:r>
              <a:rPr lang="en-US" dirty="0"/>
              <a:t>The Cycles of the </a:t>
            </a: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err="1">
                <a:solidFill>
                  <a:schemeClr val="tx1"/>
                </a:solidFill>
              </a:rPr>
              <a:t>Astro</a:t>
            </a:r>
            <a:r>
              <a:rPr lang="en-US" dirty="0">
                <a:solidFill>
                  <a:schemeClr val="tx1"/>
                </a:solidFill>
              </a:rPr>
              <a:t> Pages18-22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Earth and Space Science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8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The </a:t>
            </a:r>
            <a:r>
              <a:rPr lang="en-US" u="sng" dirty="0" smtClean="0"/>
              <a:t>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seasons are directly caused by two separate factors that must combine to cause the seasons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. The Earth’s revolution around the sun. </a:t>
            </a:r>
          </a:p>
          <a:p>
            <a:r>
              <a:rPr lang="en-US" dirty="0" smtClean="0"/>
              <a:t>2</a:t>
            </a:r>
            <a:r>
              <a:rPr lang="en-US" dirty="0"/>
              <a:t>. The tilt of the Earth on its axis (23.5</a:t>
            </a:r>
            <a:r>
              <a:rPr lang="en-US" baseline="30000" dirty="0"/>
              <a:t>o</a:t>
            </a:r>
            <a:r>
              <a:rPr lang="en-US" dirty="0"/>
              <a:t>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685800"/>
            <a:ext cx="6196405" cy="5037269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two important principles to remember when talking about the cause of the seasons.</a:t>
            </a:r>
          </a:p>
          <a:p>
            <a:pPr marL="457200" indent="-457200">
              <a:buAutoNum type="alphaLcPeriod"/>
            </a:pPr>
            <a:r>
              <a:rPr lang="en-US" dirty="0" smtClean="0"/>
              <a:t>Since </a:t>
            </a:r>
            <a:r>
              <a:rPr lang="en-US" dirty="0"/>
              <a:t>the orbit is nearly circular, the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distance </a:t>
            </a:r>
            <a:r>
              <a:rPr lang="en-US" dirty="0"/>
              <a:t>to the sun does not vary </a:t>
            </a:r>
            <a:r>
              <a:rPr lang="en-US" dirty="0" smtClean="0"/>
              <a:t>enough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to make our </a:t>
            </a:r>
            <a:r>
              <a:rPr lang="en-US" dirty="0"/>
              <a:t>seasons.</a:t>
            </a:r>
          </a:p>
          <a:p>
            <a:endParaRPr lang="en-US" dirty="0"/>
          </a:p>
        </p:txBody>
      </p:sp>
      <p:pic>
        <p:nvPicPr>
          <p:cNvPr id="11266" name="Picture 2" descr="http://scijinks.nasa.gov/_media/en/site/solstice/seasons-earth-orbit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33498"/>
            <a:ext cx="6638924" cy="37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20000" cy="48086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03920"/>
                </a:solidFill>
              </a:rPr>
              <a:t>b</a:t>
            </a:r>
            <a:r>
              <a:rPr lang="en-US" dirty="0">
                <a:solidFill>
                  <a:srgbClr val="D03920"/>
                </a:solidFill>
              </a:rPr>
              <a:t>.</a:t>
            </a:r>
            <a:r>
              <a:rPr lang="en-US" dirty="0"/>
              <a:t> The tilt of the Earth on its axis </a:t>
            </a:r>
            <a:r>
              <a:rPr lang="en-US" dirty="0" smtClean="0"/>
              <a:t>directly causes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seasons</a:t>
            </a:r>
            <a:r>
              <a:rPr lang="en-US" dirty="0"/>
              <a:t>.  As the </a:t>
            </a:r>
            <a:r>
              <a:rPr lang="en-US" dirty="0" smtClean="0"/>
              <a:t>Earth’s </a:t>
            </a:r>
            <a:r>
              <a:rPr lang="en-US" dirty="0" smtClean="0"/>
              <a:t>hemispheres tilt </a:t>
            </a:r>
            <a:r>
              <a:rPr lang="en-US" dirty="0"/>
              <a:t>toward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away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 smtClean="0"/>
              <a:t>sun</a:t>
            </a:r>
            <a:r>
              <a:rPr lang="en-US" dirty="0"/>
              <a:t>, that hemisphere receives more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less direct </a:t>
            </a:r>
            <a:r>
              <a:rPr lang="en-US" dirty="0" smtClean="0"/>
              <a:t>solar energy </a:t>
            </a:r>
            <a:r>
              <a:rPr lang="en-US" dirty="0"/>
              <a:t>during that part of the year. </a:t>
            </a:r>
          </a:p>
        </p:txBody>
      </p:sp>
      <p:pic>
        <p:nvPicPr>
          <p:cNvPr id="2050" name="Picture 2" descr="https://sites.google.com/site/facingtimeoftheearth/home/seasons.jpg?attredirects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90192"/>
            <a:ext cx="4338782" cy="38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seasons are important for cycles of growth, both plant and animal, and have been used </a:t>
            </a:r>
            <a:r>
              <a:rPr lang="en-US" dirty="0" smtClean="0"/>
              <a:t>for all </a:t>
            </a:r>
            <a:r>
              <a:rPr lang="en-US" dirty="0"/>
              <a:t>of human history to mark the planting and harvesting of crops.</a:t>
            </a:r>
          </a:p>
          <a:p>
            <a:endParaRPr lang="en-US" dirty="0"/>
          </a:p>
        </p:txBody>
      </p:sp>
      <p:pic>
        <p:nvPicPr>
          <p:cNvPr id="12290" name="Picture 2" descr="http://scijinks.nasa.gov/_media/en/site/solstice/stonehenge_brown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809507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2743200" cy="48086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/>
              <a:t>addition, the signs of the zodiac have been used for fortune telling (astrology) as the </a:t>
            </a:r>
            <a:r>
              <a:rPr lang="en-US" dirty="0" smtClean="0"/>
              <a:t>stars, and </a:t>
            </a:r>
            <a:r>
              <a:rPr lang="en-US" dirty="0"/>
              <a:t>planets move across the sky.  The zodiac is a “circle of animals” and used to be a </a:t>
            </a:r>
            <a:r>
              <a:rPr lang="en-US" dirty="0" smtClean="0"/>
              <a:t>major part </a:t>
            </a:r>
            <a:r>
              <a:rPr lang="en-US" dirty="0"/>
              <a:t>of ancient astronomy.</a:t>
            </a:r>
          </a:p>
          <a:p>
            <a:endParaRPr lang="en-US" dirty="0"/>
          </a:p>
        </p:txBody>
      </p:sp>
      <p:pic>
        <p:nvPicPr>
          <p:cNvPr id="13316" name="Picture 4" descr="http://upload.wikimedia.org/wikipedia/commons/8/88/Celestial_map,_signs_of_the_Zodiac_and_lunar_mansions.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5429250" cy="54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zodiac is centered along the ecliptic, and is still used in many cultures.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ecliptic is an excellent place to look for the planets Mercury, Venus, Mars, Jupiter, and Saturn</a:t>
            </a:r>
            <a:r>
              <a:rPr lang="en-US" dirty="0" smtClean="0"/>
              <a:t>, </a:t>
            </a:r>
            <a:r>
              <a:rPr lang="en-US" dirty="0"/>
              <a:t>which will appear as bright stars in the sky.</a:t>
            </a:r>
          </a:p>
          <a:p>
            <a:endParaRPr lang="en-US" dirty="0"/>
          </a:p>
        </p:txBody>
      </p:sp>
      <p:pic>
        <p:nvPicPr>
          <p:cNvPr id="14338" name="Picture 2" descr="http://t3.gstatic.com/images?q=tbn:ANd9GcTFS9lQ6xh690FaTTyHF_v_BvOFrxcqYp-02MLVwyQGemBrxuZ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morning and evening, are excellent times to see Mercury and Venus.  These are called </a:t>
            </a:r>
            <a:r>
              <a:rPr lang="en-US" dirty="0" smtClean="0"/>
              <a:t>the morning </a:t>
            </a:r>
            <a:r>
              <a:rPr lang="en-US" dirty="0"/>
              <a:t>and evening stars.</a:t>
            </a:r>
          </a:p>
          <a:p>
            <a:endParaRPr lang="en-US" dirty="0"/>
          </a:p>
        </p:txBody>
      </p:sp>
      <p:pic>
        <p:nvPicPr>
          <p:cNvPr id="15364" name="Picture 4" descr="http://images.wordlesstech.com/wp-content/uploads/2012/07/A-Morning-Line-of-Stars-and-Planets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09800"/>
            <a:ext cx="67913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762000"/>
            <a:ext cx="6196405" cy="4961069"/>
          </a:xfrm>
        </p:spPr>
        <p:txBody>
          <a:bodyPr/>
          <a:lstStyle/>
          <a:p>
            <a:r>
              <a:rPr lang="en-US" b="1" dirty="0" smtClean="0"/>
              <a:t>Evening </a:t>
            </a:r>
            <a:r>
              <a:rPr lang="en-US" b="1" dirty="0"/>
              <a:t>star</a:t>
            </a:r>
            <a:r>
              <a:rPr lang="en-US" dirty="0"/>
              <a:t> – any planet visible in the sky just after </a:t>
            </a:r>
            <a:r>
              <a:rPr lang="en-US" dirty="0" smtClean="0"/>
              <a:t>sunset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Morning star</a:t>
            </a:r>
            <a:r>
              <a:rPr lang="en-US" dirty="0" smtClean="0"/>
              <a:t> – any planet visible in the sky just before sunrise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2" descr="http://3.bp.blogspot.com/_3fZreDAqeyw/TDEHaKNDWdI/AAAAAAAACBk/knM-YNUF8gs/s1600/morning+st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2362200"/>
            <a:ext cx="6248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</a:t>
            </a:r>
            <a:r>
              <a:rPr lang="en-US" smtClean="0"/>
              <a:t>go from here?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lab activity will be focused on the seasons and the cycle of the moon, so more information will be coming from there.</a:t>
            </a:r>
            <a:endParaRPr lang="en-US" dirty="0"/>
          </a:p>
        </p:txBody>
      </p:sp>
      <p:pic>
        <p:nvPicPr>
          <p:cNvPr id="16386" name="Picture 2" descr="http://www.moonconnection.com/images/moon_phases_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581400" cy="32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s.123rf.com/400wm/400/400/hannamariah/hannamariah1207/hannamariah120700026/14584887-four-seasons-collage-spring-summer-autumn-win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68964"/>
            <a:ext cx="2820787" cy="32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6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6196405" cy="458006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Earth is always moving.</a:t>
            </a:r>
          </a:p>
          <a:p>
            <a:r>
              <a:rPr lang="en-US" dirty="0" smtClean="0"/>
              <a:t>Earth </a:t>
            </a:r>
            <a:r>
              <a:rPr lang="en-US" dirty="0"/>
              <a:t>rotates on its axis once every 24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hours</a:t>
            </a:r>
            <a:r>
              <a:rPr lang="en-US" dirty="0"/>
              <a:t>, producing day and night.</a:t>
            </a:r>
          </a:p>
          <a:p>
            <a:r>
              <a:rPr lang="en-US" dirty="0" smtClean="0"/>
              <a:t>Earth </a:t>
            </a:r>
            <a:r>
              <a:rPr lang="en-US" dirty="0"/>
              <a:t>revolves around the sun once every 365.26 days, our year.</a:t>
            </a:r>
          </a:p>
          <a:p>
            <a:endParaRPr lang="en-US" dirty="0"/>
          </a:p>
        </p:txBody>
      </p:sp>
      <p:pic>
        <p:nvPicPr>
          <p:cNvPr id="3078" name="Picture 6" descr="http://howdoestheearthmovesample.wikispaces.com/file/view/EarthRotate.gif/84280527/509x284/EarthRotat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21182"/>
            <a:ext cx="6400800" cy="36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8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b="1" dirty="0" smtClean="0"/>
              <a:t>Rotation</a:t>
            </a:r>
            <a:r>
              <a:rPr lang="en-US" dirty="0" smtClean="0"/>
              <a:t> </a:t>
            </a:r>
            <a:r>
              <a:rPr lang="en-US" dirty="0"/>
              <a:t>– the motion around an axis passing through the rotating body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 smtClean="0"/>
              <a:t>Revolution</a:t>
            </a:r>
            <a:r>
              <a:rPr lang="en-US" dirty="0" smtClean="0"/>
              <a:t> </a:t>
            </a:r>
            <a:r>
              <a:rPr lang="en-US" dirty="0"/>
              <a:t>– orbital motion around a point located outside the orbiting body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2" descr="http://hidayaresearch.com/wp-content/uploads/2011/03/earth-rot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3568"/>
            <a:ext cx="3625273" cy="3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kidport.com/reflib/science/space/images/Rota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43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The Annual Motion of the </a:t>
            </a:r>
            <a:r>
              <a:rPr lang="en-US" u="sng" dirty="0" smtClean="0"/>
              <a:t>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</p:spPr>
        <p:txBody>
          <a:bodyPr/>
          <a:lstStyle/>
          <a:p>
            <a:r>
              <a:rPr lang="en-US" dirty="0"/>
              <a:t>The sky is filled with stars all the time, but during our day, the sun’s brightness dominates the sky and overpowers the light coming from these other stars.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images2.alphacoders.com/177/177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2617"/>
            <a:ext cx="6629400" cy="37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1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sun were dimmer, you would be able to see other stars during the day, and you would </a:t>
            </a:r>
            <a:r>
              <a:rPr lang="en-US" dirty="0" smtClean="0"/>
              <a:t>notice </a:t>
            </a:r>
            <a:r>
              <a:rPr lang="en-US" dirty="0"/>
              <a:t>the sun appear to move slowly eastward relative to the background stars.</a:t>
            </a:r>
          </a:p>
          <a:p>
            <a:r>
              <a:rPr lang="en-US" dirty="0" smtClean="0"/>
              <a:t>The </a:t>
            </a:r>
            <a:r>
              <a:rPr lang="en-US" dirty="0"/>
              <a:t>apparent motion is caused by the Earth’s revolution around the sun.  </a:t>
            </a:r>
          </a:p>
          <a:p>
            <a:endParaRPr lang="en-US" dirty="0"/>
          </a:p>
        </p:txBody>
      </p:sp>
      <p:pic>
        <p:nvPicPr>
          <p:cNvPr id="4" name="Picture 2" descr="http://www.massingenuity.com/wp-content/uploads/2012/08/Aligning-St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798"/>
            <a:ext cx="5257800" cy="3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6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point of view from Earth is constantly changing, as we orbit our nearly circular </a:t>
            </a:r>
            <a:r>
              <a:rPr lang="en-US" dirty="0" smtClean="0"/>
              <a:t>path around </a:t>
            </a:r>
            <a:r>
              <a:rPr lang="en-US" dirty="0"/>
              <a:t>the sun, one per year.</a:t>
            </a:r>
          </a:p>
          <a:p>
            <a:r>
              <a:rPr lang="en-US" dirty="0" smtClean="0"/>
              <a:t>The </a:t>
            </a:r>
            <a:r>
              <a:rPr lang="en-US" dirty="0"/>
              <a:t>sun’s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apparent </a:t>
            </a:r>
            <a:r>
              <a:rPr lang="en-US" dirty="0"/>
              <a:t>path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of </a:t>
            </a:r>
            <a:r>
              <a:rPr lang="en-US" dirty="0"/>
              <a:t>motion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(</a:t>
            </a:r>
            <a:r>
              <a:rPr lang="en-US" dirty="0"/>
              <a:t>moving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eastward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follows </a:t>
            </a:r>
            <a:r>
              <a:rPr lang="en-US" dirty="0"/>
              <a:t>a line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called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ecliptic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170" name="Picture 2" descr="http://www.herongyang.com/astrology_horoscope/ecliptic_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35745"/>
            <a:ext cx="5110018" cy="48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b="1" dirty="0" smtClean="0"/>
              <a:t>Ecliptic</a:t>
            </a:r>
            <a:r>
              <a:rPr lang="en-US" dirty="0" smtClean="0"/>
              <a:t> </a:t>
            </a:r>
            <a:r>
              <a:rPr lang="en-US" dirty="0"/>
              <a:t>– the apparent path of the sun around the sky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6" name="Picture 4" descr="http://upload.wikimedia.org/wikipedia/commons/2/27/Sun-Ecliptic-4Seasons-aDayOnEarth-LookingEast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47982"/>
            <a:ext cx="6019800" cy="45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you reference the celestial sphere model, and think of it as a great big screen, then the </a:t>
            </a:r>
            <a:r>
              <a:rPr lang="en-US" dirty="0" smtClean="0"/>
              <a:t>ecliptic would </a:t>
            </a:r>
            <a:r>
              <a:rPr lang="en-US" dirty="0"/>
              <a:t>be the shadow cast by the Earth as it orbits the sun.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t3.gstatic.com/images?q=tbn:ANd9GcQInJoImxmV1-Fay_yoTaO2iidZlNuphzc54fXH0FzJu6ubXZU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15000" cy="35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6196405" cy="4808669"/>
          </a:xfrm>
        </p:spPr>
        <p:txBody>
          <a:bodyPr/>
          <a:lstStyle/>
          <a:p>
            <a:r>
              <a:rPr lang="en-US" dirty="0"/>
              <a:t>Another way to think of it would be that the ecliptic is the projection of the Earth’s orbit on the celestial sphere.</a:t>
            </a:r>
          </a:p>
          <a:p>
            <a:endParaRPr lang="en-US" dirty="0"/>
          </a:p>
        </p:txBody>
      </p:sp>
      <p:pic>
        <p:nvPicPr>
          <p:cNvPr id="10242" name="Picture 2" descr="http://3.bp.blogspot.com/-vvA1__pShis/TtD9FJV75CI/AAAAAAAAAEg/822Tjk6DfVs/s1600/spin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38927"/>
            <a:ext cx="382719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</TotalTime>
  <Words>551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The Cycles of the Sun</vt:lpstr>
      <vt:lpstr>PowerPoint Presentation</vt:lpstr>
      <vt:lpstr>PowerPoint Presentation</vt:lpstr>
      <vt:lpstr>The Annual Motion of the Sun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we go from here?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Cycles of the Sun</dc:title>
  <dc:creator>Windows User</dc:creator>
  <cp:lastModifiedBy>Windows User</cp:lastModifiedBy>
  <cp:revision>4</cp:revision>
  <dcterms:created xsi:type="dcterms:W3CDTF">2013-02-05T20:50:37Z</dcterms:created>
  <dcterms:modified xsi:type="dcterms:W3CDTF">2013-02-06T14:50:49Z</dcterms:modified>
</cp:coreProperties>
</file>